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98" r:id="rId4"/>
    <p:sldId id="258" r:id="rId5"/>
    <p:sldId id="299" r:id="rId6"/>
    <p:sldId id="300" r:id="rId7"/>
    <p:sldId id="262" r:id="rId8"/>
    <p:sldId id="265" r:id="rId9"/>
    <p:sldId id="297" r:id="rId10"/>
    <p:sldId id="273" r:id="rId11"/>
    <p:sldId id="285" r:id="rId12"/>
    <p:sldId id="286" r:id="rId13"/>
    <p:sldId id="272" r:id="rId14"/>
    <p:sldId id="282" r:id="rId15"/>
    <p:sldId id="276" r:id="rId16"/>
    <p:sldId id="287" r:id="rId17"/>
    <p:sldId id="288" r:id="rId18"/>
    <p:sldId id="289" r:id="rId19"/>
    <p:sldId id="291" r:id="rId20"/>
    <p:sldId id="295" r:id="rId21"/>
    <p:sldId id="290" r:id="rId22"/>
    <p:sldId id="274" r:id="rId23"/>
    <p:sldId id="275" r:id="rId24"/>
    <p:sldId id="277" r:id="rId25"/>
    <p:sldId id="283" r:id="rId26"/>
    <p:sldId id="284" r:id="rId27"/>
    <p:sldId id="278" r:id="rId28"/>
    <p:sldId id="279" r:id="rId29"/>
    <p:sldId id="280" r:id="rId30"/>
    <p:sldId id="293" r:id="rId31"/>
    <p:sldId id="292" r:id="rId32"/>
    <p:sldId id="296" r:id="rId33"/>
    <p:sldId id="294" r:id="rId34"/>
    <p:sldId id="281" r:id="rId3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621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541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897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259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593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50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086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023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673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31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218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85C00-AA1B-48B2-BBD7-A67504885846}" type="datetimeFigureOut">
              <a:rPr lang="es-PE" smtClean="0"/>
              <a:t>25/08/2021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081E6-97B1-4CE8-B4E0-519E285F0E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98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50126" y="2722563"/>
            <a:ext cx="9144000" cy="2387600"/>
          </a:xfrm>
        </p:spPr>
        <p:txBody>
          <a:bodyPr/>
          <a:lstStyle/>
          <a:p>
            <a:r>
              <a:rPr lang="es-PE" dirty="0" smtClean="0"/>
              <a:t>Pensamiento Crítico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0126" y="5202238"/>
            <a:ext cx="9144000" cy="1655762"/>
          </a:xfrm>
        </p:spPr>
        <p:txBody>
          <a:bodyPr/>
          <a:lstStyle/>
          <a:p>
            <a:r>
              <a:rPr lang="es-PE" dirty="0" smtClean="0"/>
              <a:t>Teoría: Gonzalo Gamio / Antonio Pérez</a:t>
            </a:r>
          </a:p>
          <a:p>
            <a:r>
              <a:rPr lang="es-PE" dirty="0" smtClean="0"/>
              <a:t>Práctica: Fernando García </a:t>
            </a:r>
          </a:p>
          <a:p>
            <a:endParaRPr lang="es-PE" dirty="0"/>
          </a:p>
        </p:txBody>
      </p:sp>
      <p:pic>
        <p:nvPicPr>
          <p:cNvPr id="2050" name="Picture 2" descr="La Ruiz - Bienvenidos a la Universidad Antonio Ruiz de Monto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51" y="1058863"/>
            <a:ext cx="6610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2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582"/>
          </a:xfrm>
        </p:spPr>
        <p:txBody>
          <a:bodyPr/>
          <a:lstStyle/>
          <a:p>
            <a:pPr algn="ctr"/>
            <a:r>
              <a:rPr lang="es-PE" dirty="0" smtClean="0"/>
              <a:t>¿para que sirve?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260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 drew some glowy potion bottles. | Magic bottles, Potion bottle, Bottle 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296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33" y="0"/>
            <a:ext cx="9077092" cy="67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bate Presidencial 2021: Yonhy Lescano, Keiko Fujimori, George Forsyth,  Daniel Urresti y Verónika Mendoza | 21 de marzo - AS Per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2" y="236964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042263" y="3331029"/>
            <a:ext cx="1789612" cy="2847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s-PE" dirty="0" err="1" smtClean="0"/>
              <a:t>Sagasti</a:t>
            </a:r>
            <a:endParaRPr lang="es-PE" dirty="0" smtClean="0"/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Merino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Vizcarra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PPK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Humala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Alan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Toledo</a:t>
            </a: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rgbClr val="FF0000"/>
                </a:solidFill>
              </a:rPr>
              <a:t>Fujimori</a:t>
            </a:r>
          </a:p>
          <a:p>
            <a:pPr marL="285750" indent="-285750" algn="ctr">
              <a:buFontTx/>
              <a:buChar char="-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407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8420"/>
            <a:ext cx="10515600" cy="602165"/>
          </a:xfrm>
        </p:spPr>
        <p:txBody>
          <a:bodyPr/>
          <a:lstStyle/>
          <a:p>
            <a:r>
              <a:rPr lang="es-PE" dirty="0"/>
              <a:t>https://zaboltar.itch.io/herramienta-electoral-2020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4" y="48158"/>
            <a:ext cx="3157542" cy="3463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27" y="189353"/>
            <a:ext cx="2840328" cy="33591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013" y="182377"/>
            <a:ext cx="3494773" cy="33292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8" y="3511621"/>
            <a:ext cx="3555528" cy="33463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672" y="3548463"/>
            <a:ext cx="3506533" cy="3309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547" y="3548463"/>
            <a:ext cx="3609703" cy="32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s mentiras y los políticos por Eduardo Gudynas - Semanario Vo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22" y="265422"/>
            <a:ext cx="9055332" cy="64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Les campagnes de désinformation en plein essor dans le monde | Madinin'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5" y="0"/>
            <a:ext cx="10441858" cy="67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2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53" y="0"/>
            <a:ext cx="8076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oronavirus : le fact-checking contre l'épidémie de désinformation | Vu  d′Allemagne | DW | 18.03.2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0" y="6371303"/>
            <a:ext cx="12192000" cy="4562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04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Artículo en profundidad: Tu opinión informada y mis prejuicios - iCmedia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6" y="357888"/>
            <a:ext cx="6215730" cy="65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69795"/>
          </a:xfrm>
        </p:spPr>
        <p:txBody>
          <a:bodyPr>
            <a:normAutofit fontScale="90000"/>
          </a:bodyPr>
          <a:lstStyle/>
          <a:p>
            <a:r>
              <a:rPr lang="es-PE" dirty="0" smtClean="0"/>
              <a:t>Pensamiento Crítico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869796"/>
            <a:ext cx="4215161" cy="1338146"/>
          </a:xfrm>
        </p:spPr>
        <p:txBody>
          <a:bodyPr/>
          <a:lstStyle/>
          <a:p>
            <a:r>
              <a:rPr lang="es-PE" dirty="0" smtClean="0"/>
              <a:t>Teoría: Gonzalo Gamio</a:t>
            </a:r>
          </a:p>
          <a:p>
            <a:r>
              <a:rPr lang="es-PE" dirty="0" smtClean="0"/>
              <a:t>Práctica: Fernando García</a:t>
            </a:r>
          </a:p>
          <a:p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0" y="5512526"/>
            <a:ext cx="1319349" cy="1345474"/>
          </a:xfrm>
          <a:prstGeom prst="rect">
            <a:avLst/>
          </a:prstGeom>
          <a:solidFill>
            <a:srgbClr val="F06A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17" y="1458264"/>
            <a:ext cx="6937466" cy="4726999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048397" y="2625634"/>
            <a:ext cx="166764" cy="17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/>
          <p:cNvSpPr/>
          <p:nvPr/>
        </p:nvSpPr>
        <p:spPr>
          <a:xfrm>
            <a:off x="4018793" y="5194662"/>
            <a:ext cx="166764" cy="17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/>
          <p:cNvSpPr/>
          <p:nvPr/>
        </p:nvSpPr>
        <p:spPr>
          <a:xfrm>
            <a:off x="4042091" y="4959530"/>
            <a:ext cx="166764" cy="17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/>
          <p:cNvSpPr/>
          <p:nvPr/>
        </p:nvSpPr>
        <p:spPr>
          <a:xfrm>
            <a:off x="4042091" y="2937730"/>
            <a:ext cx="166764" cy="17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124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49755"/>
            <a:ext cx="6672263" cy="6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a désinformation : un enjeu stratégique, par François-Bernard HUYGUE -  Theatrum Bell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70" y="282012"/>
            <a:ext cx="9814335" cy="6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ligencia y ateísmo — Cuaderno de Cultura Científ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69152"/>
            <a:ext cx="5977055" cy="32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Creación&quot; (Fragmento) Miguel Angel Renacimiento | La creacion pintura,  Arte renacentista, Arte huma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46" y="1769152"/>
            <a:ext cx="5977054" cy="324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Justicia ciega? Los curiosos experimentos que muestran cómo los sesgos  afectan a los jueces - BBC News Mu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8" y="249469"/>
            <a:ext cx="11151761" cy="627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os males de la publicidad sexista y los pecados de su regulación - IUS 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39" y="-1508956"/>
            <a:ext cx="7109924" cy="1096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erú no penaliza los crímenes por homofobia | LIMA | EL COMERCIO PER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3"/>
            <a:ext cx="12192000" cy="693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os crímenes de odio y la ampliación de agravantes por discriminación  basada en la orientación sexual e identidad de género - IDEHPUCP PUC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7" y="0"/>
            <a:ext cx="10348332" cy="6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8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 capitalismo y el consumo sin lím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06" y="445687"/>
            <a:ext cx="9256055" cy="617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dia's pollution today is as deadly as the black smog that covered Britain  during the Industrial Revolution — Quartz In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6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forestation Fronts | WW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5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07" y="515301"/>
            <a:ext cx="9239250" cy="59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he Oil Crash: La democracia y la gente inform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0392"/>
            <a:ext cx="11621729" cy="63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26" y="-94068"/>
            <a:ext cx="5279922" cy="69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12" y="537618"/>
            <a:ext cx="8735241" cy="53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8" y="0"/>
            <a:ext cx="7343008" cy="65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l mito de la caverna de Platón: la dualidad de nuestra realidad - La Mente  es Maravillo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71" y="66907"/>
            <a:ext cx="10461951" cy="67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69795"/>
          </a:xfrm>
        </p:spPr>
        <p:txBody>
          <a:bodyPr>
            <a:normAutofit fontScale="90000"/>
          </a:bodyPr>
          <a:lstStyle/>
          <a:p>
            <a:r>
              <a:rPr lang="es-PE" dirty="0" smtClean="0"/>
              <a:t>Pensamiento Crítico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869796"/>
            <a:ext cx="4215161" cy="1338146"/>
          </a:xfrm>
        </p:spPr>
        <p:txBody>
          <a:bodyPr/>
          <a:lstStyle/>
          <a:p>
            <a:r>
              <a:rPr lang="es-PE" dirty="0" smtClean="0"/>
              <a:t>Teoría: Antonio Pérez</a:t>
            </a:r>
          </a:p>
          <a:p>
            <a:r>
              <a:rPr lang="es-PE" dirty="0" smtClean="0"/>
              <a:t>Práctica: Fernando García</a:t>
            </a:r>
          </a:p>
          <a:p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0" y="5512526"/>
            <a:ext cx="1319349" cy="13454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63" y="1844165"/>
            <a:ext cx="6382703" cy="434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09" y="117567"/>
            <a:ext cx="5830870" cy="347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63" y="3590423"/>
            <a:ext cx="5923816" cy="28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11" y="1040401"/>
            <a:ext cx="2075906" cy="497606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741817" y="2455816"/>
            <a:ext cx="2338251" cy="3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741817" y="2960201"/>
            <a:ext cx="2338251" cy="113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4741817" y="3227989"/>
            <a:ext cx="2403566" cy="173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406640" y="2858657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Controles de Lectura</a:t>
            </a:r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2468880" y="1319349"/>
            <a:ext cx="2272937" cy="365760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1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31966"/>
            <a:ext cx="10515600" cy="514499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PE" sz="4400" dirty="0" smtClean="0"/>
              <a:t>Aula Virtual</a:t>
            </a:r>
          </a:p>
          <a:p>
            <a:pPr marL="0" indent="0" algn="ctr">
              <a:buNone/>
            </a:pPr>
            <a:r>
              <a:rPr lang="es-PE" sz="4400" dirty="0" smtClean="0"/>
              <a:t>Ms </a:t>
            </a:r>
            <a:r>
              <a:rPr lang="es-PE" sz="4400" dirty="0" err="1" smtClean="0"/>
              <a:t>Teams</a:t>
            </a:r>
            <a:endParaRPr lang="es-PE" sz="4400" dirty="0" smtClean="0"/>
          </a:p>
          <a:p>
            <a:pPr marL="0" indent="0" algn="ctr">
              <a:buNone/>
            </a:pPr>
            <a:r>
              <a:rPr lang="es-PE" sz="4400" dirty="0" smtClean="0"/>
              <a:t>Portal de estudiantes (UMAS)</a:t>
            </a:r>
          </a:p>
          <a:p>
            <a:pPr marL="0" indent="0" algn="ctr">
              <a:buNone/>
            </a:pPr>
            <a:r>
              <a:rPr lang="es-PE" sz="4400" dirty="0" err="1" smtClean="0"/>
              <a:t>Whatsapp</a:t>
            </a:r>
            <a:endParaRPr lang="es-PE" sz="4400" dirty="0" smtClean="0"/>
          </a:p>
          <a:p>
            <a:pPr marL="0" indent="0" algn="ctr">
              <a:buNone/>
            </a:pPr>
            <a:endParaRPr lang="es-PE" sz="4400" dirty="0" smtClean="0"/>
          </a:p>
          <a:p>
            <a:pPr marL="0" indent="0" algn="ctr">
              <a:buNone/>
            </a:pPr>
            <a:r>
              <a:rPr lang="es-PE" sz="4400" dirty="0"/>
              <a:t>Recomendaciones pedagógicas</a:t>
            </a:r>
          </a:p>
          <a:p>
            <a:pPr marL="0" indent="0" algn="ctr">
              <a:buNone/>
            </a:pPr>
            <a:endParaRPr lang="es-PE" sz="4400" dirty="0"/>
          </a:p>
          <a:p>
            <a:pPr marL="0" indent="0" algn="ctr">
              <a:buNone/>
            </a:pPr>
            <a:r>
              <a:rPr lang="es-PE" sz="4400" dirty="0" smtClean="0"/>
              <a:t>Sílabo – Cronograma</a:t>
            </a:r>
          </a:p>
          <a:p>
            <a:pPr marL="0" indent="0" algn="ctr">
              <a:buNone/>
            </a:pPr>
            <a:r>
              <a:rPr lang="es-PE" sz="4400" dirty="0" smtClean="0"/>
              <a:t>Evaluaciones</a:t>
            </a:r>
          </a:p>
          <a:p>
            <a:pPr marL="0" indent="0" algn="ctr">
              <a:buNone/>
            </a:pP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4566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0"/>
            <a:ext cx="9418320" cy="69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/>
              <a:t>Contexto del contenido del curso</a:t>
            </a:r>
            <a:endParaRPr lang="es-PE" dirty="0"/>
          </a:p>
        </p:txBody>
      </p:sp>
      <p:cxnSp>
        <p:nvCxnSpPr>
          <p:cNvPr id="5" name="Conector recto 4"/>
          <p:cNvCxnSpPr/>
          <p:nvPr/>
        </p:nvCxnSpPr>
        <p:spPr>
          <a:xfrm>
            <a:off x="1463040" y="4245429"/>
            <a:ext cx="9196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5" y="2140094"/>
            <a:ext cx="2125136" cy="17627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36" y="4565471"/>
            <a:ext cx="2172349" cy="208531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445" y="1898782"/>
            <a:ext cx="2602728" cy="20202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900" y="4507046"/>
            <a:ext cx="3074980" cy="23509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227" y="1206523"/>
            <a:ext cx="2842773" cy="2722656"/>
          </a:xfrm>
          <a:prstGeom prst="rect">
            <a:avLst/>
          </a:prstGeom>
        </p:spPr>
      </p:pic>
      <p:cxnSp>
        <p:nvCxnSpPr>
          <p:cNvPr id="12" name="Conector recto 11"/>
          <p:cNvCxnSpPr/>
          <p:nvPr/>
        </p:nvCxnSpPr>
        <p:spPr>
          <a:xfrm>
            <a:off x="5777732" y="3925387"/>
            <a:ext cx="0" cy="7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463040" y="3905793"/>
            <a:ext cx="0" cy="7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486831" y="3886200"/>
            <a:ext cx="0" cy="7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227626" y="3886200"/>
            <a:ext cx="0" cy="7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659291" y="3925387"/>
            <a:ext cx="0" cy="7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756900" y="1690688"/>
            <a:ext cx="1713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Razón</a:t>
            </a:r>
          </a:p>
          <a:p>
            <a:endParaRPr lang="es-PE" dirty="0"/>
          </a:p>
          <a:p>
            <a:r>
              <a:rPr lang="es-PE" dirty="0" smtClean="0"/>
              <a:t>Nietzsche</a:t>
            </a:r>
          </a:p>
          <a:p>
            <a:r>
              <a:rPr lang="es-PE" dirty="0" smtClean="0"/>
              <a:t>Marx</a:t>
            </a:r>
          </a:p>
          <a:p>
            <a:r>
              <a:rPr lang="es-PE" dirty="0" smtClean="0"/>
              <a:t>Freud</a:t>
            </a:r>
          </a:p>
          <a:p>
            <a:r>
              <a:rPr lang="es-PE" dirty="0" smtClean="0"/>
              <a:t>Darwin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197525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79</Words>
  <Application>Microsoft Office PowerPoint</Application>
  <PresentationFormat>Panorámica</PresentationFormat>
  <Paragraphs>36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Pensamiento Crítico</vt:lpstr>
      <vt:lpstr>Pensamiento Crítico</vt:lpstr>
      <vt:lpstr>Presentación de PowerPoint</vt:lpstr>
      <vt:lpstr>Pensamiento Crítico</vt:lpstr>
      <vt:lpstr>Presentación de PowerPoint</vt:lpstr>
      <vt:lpstr>Presentación de PowerPoint</vt:lpstr>
      <vt:lpstr>Presentación de PowerPoint</vt:lpstr>
      <vt:lpstr>Presentación de PowerPoint</vt:lpstr>
      <vt:lpstr>Contexto del contenido del curso</vt:lpstr>
      <vt:lpstr>¿para que sirve?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Pensamiento Crítico</dc:title>
  <dc:creator>Usuario de Windows</dc:creator>
  <cp:lastModifiedBy>Usuario de Windows</cp:lastModifiedBy>
  <cp:revision>37</cp:revision>
  <dcterms:created xsi:type="dcterms:W3CDTF">2021-03-25T07:59:57Z</dcterms:created>
  <dcterms:modified xsi:type="dcterms:W3CDTF">2021-08-25T19:34:42Z</dcterms:modified>
</cp:coreProperties>
</file>